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9" r:id="rId4"/>
    <p:sldId id="258" r:id="rId5"/>
    <p:sldId id="260" r:id="rId6"/>
    <p:sldId id="268" r:id="rId7"/>
    <p:sldId id="261" r:id="rId8"/>
    <p:sldId id="262" r:id="rId9"/>
    <p:sldId id="263" r:id="rId10"/>
    <p:sldId id="264" r:id="rId11"/>
    <p:sldId id="265" r:id="rId12"/>
    <p:sldId id="267" r:id="rId13"/>
    <p:sldId id="266" r:id="rId14"/>
  </p:sldIdLst>
  <p:sldSz cx="12192000" cy="6858000"/>
  <p:notesSz cx="6858000" cy="9144000"/>
  <p:defaultText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76"/>
  </p:normalViewPr>
  <p:slideViewPr>
    <p:cSldViewPr snapToGrid="0">
      <p:cViewPr varScale="1">
        <p:scale>
          <a:sx n="90" d="100"/>
          <a:sy n="90" d="100"/>
        </p:scale>
        <p:origin x="232" y="5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png>
</file>

<file path=ppt/media/image13.jpeg>
</file>

<file path=ppt/media/image14.png>
</file>

<file path=ppt/media/image15.png>
</file>

<file path=ppt/media/image2.jpeg>
</file>

<file path=ppt/media/image3.jpe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K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3DEF34-DA0F-7B48-B69E-00BAE5E404DC}" type="datetimeFigureOut">
              <a:rPr lang="en-KR" smtClean="0"/>
              <a:t>2023/05/24</a:t>
            </a:fld>
            <a:endParaRPr lang="en-K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K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K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EF78A3-8FB4-CD4B-9F0A-5CBC7B3BAABA}" type="slidenum">
              <a:rPr lang="en-KR" smtClean="0"/>
              <a:t>‹#›</a:t>
            </a:fld>
            <a:endParaRPr lang="en-KR"/>
          </a:p>
        </p:txBody>
      </p:sp>
    </p:spTree>
    <p:extLst>
      <p:ext uri="{BB962C8B-B14F-4D97-AF65-F5344CB8AC3E}">
        <p14:creationId xmlns:p14="http://schemas.microsoft.com/office/powerpoint/2010/main" val="12740439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
        <p:nvSpPr>
          <p:cNvPr id="4" name="Slide Number Placeholder 3"/>
          <p:cNvSpPr>
            <a:spLocks noGrp="1"/>
          </p:cNvSpPr>
          <p:nvPr>
            <p:ph type="sldNum" sz="quarter" idx="5"/>
          </p:nvPr>
        </p:nvSpPr>
        <p:spPr/>
        <p:txBody>
          <a:bodyPr/>
          <a:lstStyle/>
          <a:p>
            <a:fld id="{80EF78A3-8FB4-CD4B-9F0A-5CBC7B3BAABA}" type="slidenum">
              <a:rPr lang="en-KR" smtClean="0"/>
              <a:t>9</a:t>
            </a:fld>
            <a:endParaRPr lang="en-KR"/>
          </a:p>
        </p:txBody>
      </p:sp>
    </p:spTree>
    <p:extLst>
      <p:ext uri="{BB962C8B-B14F-4D97-AF65-F5344CB8AC3E}">
        <p14:creationId xmlns:p14="http://schemas.microsoft.com/office/powerpoint/2010/main" val="652752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A8E7A-03E5-49DC-AB90-37F9E3B6C9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KR"/>
          </a:p>
        </p:txBody>
      </p:sp>
      <p:sp>
        <p:nvSpPr>
          <p:cNvPr id="3" name="Subtitle 2">
            <a:extLst>
              <a:ext uri="{FF2B5EF4-FFF2-40B4-BE49-F238E27FC236}">
                <a16:creationId xmlns:a16="http://schemas.microsoft.com/office/drawing/2014/main" id="{FE32FA21-CC21-754D-FC2E-0A099A6263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KR"/>
          </a:p>
        </p:txBody>
      </p:sp>
      <p:sp>
        <p:nvSpPr>
          <p:cNvPr id="4" name="Date Placeholder 3">
            <a:extLst>
              <a:ext uri="{FF2B5EF4-FFF2-40B4-BE49-F238E27FC236}">
                <a16:creationId xmlns:a16="http://schemas.microsoft.com/office/drawing/2014/main" id="{7CB67863-7DF1-51E8-1F5F-96E876EA565E}"/>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5" name="Footer Placeholder 4">
            <a:extLst>
              <a:ext uri="{FF2B5EF4-FFF2-40B4-BE49-F238E27FC236}">
                <a16:creationId xmlns:a16="http://schemas.microsoft.com/office/drawing/2014/main" id="{71B2E6A0-B545-F992-58EF-C50F06DDF3C2}"/>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71FDF618-71DB-2FE6-FF55-2EC4DD8B49DE}"/>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1197374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DFA2A-EDCB-D29C-C0D2-3E0E2B725F65}"/>
              </a:ext>
            </a:extLst>
          </p:cNvPr>
          <p:cNvSpPr>
            <a:spLocks noGrp="1"/>
          </p:cNvSpPr>
          <p:nvPr>
            <p:ph type="title"/>
          </p:nvPr>
        </p:nvSpPr>
        <p:spPr/>
        <p:txBody>
          <a:bodyPr/>
          <a:lstStyle/>
          <a:p>
            <a:r>
              <a:rPr lang="en-US"/>
              <a:t>Click to edit Master title style</a:t>
            </a:r>
            <a:endParaRPr lang="en-KR"/>
          </a:p>
        </p:txBody>
      </p:sp>
      <p:sp>
        <p:nvSpPr>
          <p:cNvPr id="3" name="Vertical Text Placeholder 2">
            <a:extLst>
              <a:ext uri="{FF2B5EF4-FFF2-40B4-BE49-F238E27FC236}">
                <a16:creationId xmlns:a16="http://schemas.microsoft.com/office/drawing/2014/main" id="{11210763-7BD3-D1C4-D82B-7FF6D14032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FDA29B6F-1104-8ED7-E9B8-FC6D2BA34E7D}"/>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5" name="Footer Placeholder 4">
            <a:extLst>
              <a:ext uri="{FF2B5EF4-FFF2-40B4-BE49-F238E27FC236}">
                <a16:creationId xmlns:a16="http://schemas.microsoft.com/office/drawing/2014/main" id="{65F8988C-C62F-DAE1-1C4E-876797DC4A31}"/>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BB5AC456-C4F7-B1FA-C758-A00912EE0195}"/>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3380425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570FE7-A073-70C2-7000-CCFBCBC29B7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KR"/>
          </a:p>
        </p:txBody>
      </p:sp>
      <p:sp>
        <p:nvSpPr>
          <p:cNvPr id="3" name="Vertical Text Placeholder 2">
            <a:extLst>
              <a:ext uri="{FF2B5EF4-FFF2-40B4-BE49-F238E27FC236}">
                <a16:creationId xmlns:a16="http://schemas.microsoft.com/office/drawing/2014/main" id="{F9958F0A-924E-A611-338E-99C42E3E7CA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6C942685-6B23-09C2-BC12-F548E785BEB6}"/>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5" name="Footer Placeholder 4">
            <a:extLst>
              <a:ext uri="{FF2B5EF4-FFF2-40B4-BE49-F238E27FC236}">
                <a16:creationId xmlns:a16="http://schemas.microsoft.com/office/drawing/2014/main" id="{23016A7F-55A2-AF95-3D0C-3F0DBA3D18A2}"/>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EB410275-F78C-FB5D-307F-82315AB410A9}"/>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3614824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FBD97-9DDC-31B8-F76E-12EB82A909EA}"/>
              </a:ext>
            </a:extLst>
          </p:cNvPr>
          <p:cNvSpPr>
            <a:spLocks noGrp="1"/>
          </p:cNvSpPr>
          <p:nvPr>
            <p:ph type="title"/>
          </p:nvPr>
        </p:nvSpPr>
        <p:spPr/>
        <p:txBody>
          <a:bodyPr/>
          <a:lstStyle/>
          <a:p>
            <a:r>
              <a:rPr lang="en-US"/>
              <a:t>Click to edit Master title style</a:t>
            </a:r>
            <a:endParaRPr lang="en-KR"/>
          </a:p>
        </p:txBody>
      </p:sp>
      <p:sp>
        <p:nvSpPr>
          <p:cNvPr id="3" name="Content Placeholder 2">
            <a:extLst>
              <a:ext uri="{FF2B5EF4-FFF2-40B4-BE49-F238E27FC236}">
                <a16:creationId xmlns:a16="http://schemas.microsoft.com/office/drawing/2014/main" id="{19F74C35-1575-9A9F-15FB-5E39898C13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A52A8DAD-E3C2-9D70-2010-E05523794BB5}"/>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5" name="Footer Placeholder 4">
            <a:extLst>
              <a:ext uri="{FF2B5EF4-FFF2-40B4-BE49-F238E27FC236}">
                <a16:creationId xmlns:a16="http://schemas.microsoft.com/office/drawing/2014/main" id="{22E6A411-4733-31F7-A407-1B1B40950731}"/>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7BEF32B6-96AB-4A3D-78F8-08DD9BCB8C84}"/>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2482229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D09CE-CC16-F146-94FB-F434852D3A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KR"/>
          </a:p>
        </p:txBody>
      </p:sp>
      <p:sp>
        <p:nvSpPr>
          <p:cNvPr id="3" name="Text Placeholder 2">
            <a:extLst>
              <a:ext uri="{FF2B5EF4-FFF2-40B4-BE49-F238E27FC236}">
                <a16:creationId xmlns:a16="http://schemas.microsoft.com/office/drawing/2014/main" id="{BEA8C55E-0AF8-7D10-DC79-492767DC5C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6EFD0F-9344-0C1B-1288-9D6A9A9FEE55}"/>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5" name="Footer Placeholder 4">
            <a:extLst>
              <a:ext uri="{FF2B5EF4-FFF2-40B4-BE49-F238E27FC236}">
                <a16:creationId xmlns:a16="http://schemas.microsoft.com/office/drawing/2014/main" id="{BE0A704B-287A-C42E-5C04-C66E4A7D4870}"/>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B87258B1-B445-AC3F-0A74-A1A2E2A518CE}"/>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4167415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D27E8-A3C9-BAD4-0B99-94E44CCB3321}"/>
              </a:ext>
            </a:extLst>
          </p:cNvPr>
          <p:cNvSpPr>
            <a:spLocks noGrp="1"/>
          </p:cNvSpPr>
          <p:nvPr>
            <p:ph type="title"/>
          </p:nvPr>
        </p:nvSpPr>
        <p:spPr/>
        <p:txBody>
          <a:bodyPr/>
          <a:lstStyle/>
          <a:p>
            <a:r>
              <a:rPr lang="en-US"/>
              <a:t>Click to edit Master title style</a:t>
            </a:r>
            <a:endParaRPr lang="en-KR"/>
          </a:p>
        </p:txBody>
      </p:sp>
      <p:sp>
        <p:nvSpPr>
          <p:cNvPr id="3" name="Content Placeholder 2">
            <a:extLst>
              <a:ext uri="{FF2B5EF4-FFF2-40B4-BE49-F238E27FC236}">
                <a16:creationId xmlns:a16="http://schemas.microsoft.com/office/drawing/2014/main" id="{63888E8F-2DB3-E98A-31D8-8B9BC69267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Content Placeholder 3">
            <a:extLst>
              <a:ext uri="{FF2B5EF4-FFF2-40B4-BE49-F238E27FC236}">
                <a16:creationId xmlns:a16="http://schemas.microsoft.com/office/drawing/2014/main" id="{5DD7B48E-2357-CA6A-7B32-ACEF8C2A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5" name="Date Placeholder 4">
            <a:extLst>
              <a:ext uri="{FF2B5EF4-FFF2-40B4-BE49-F238E27FC236}">
                <a16:creationId xmlns:a16="http://schemas.microsoft.com/office/drawing/2014/main" id="{5C60A95B-F9DB-873A-CB81-7E61E12DBB52}"/>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6" name="Footer Placeholder 5">
            <a:extLst>
              <a:ext uri="{FF2B5EF4-FFF2-40B4-BE49-F238E27FC236}">
                <a16:creationId xmlns:a16="http://schemas.microsoft.com/office/drawing/2014/main" id="{B7C4153F-174D-A418-87AB-E979E6CF542E}"/>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236973BA-9BC5-F0D4-836D-B0E00388E948}"/>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2767154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9EB2D-8F36-F08D-AF96-561AA180DD43}"/>
              </a:ext>
            </a:extLst>
          </p:cNvPr>
          <p:cNvSpPr>
            <a:spLocks noGrp="1"/>
          </p:cNvSpPr>
          <p:nvPr>
            <p:ph type="title"/>
          </p:nvPr>
        </p:nvSpPr>
        <p:spPr>
          <a:xfrm>
            <a:off x="839788" y="365125"/>
            <a:ext cx="10515600" cy="1325563"/>
          </a:xfrm>
        </p:spPr>
        <p:txBody>
          <a:bodyPr/>
          <a:lstStyle/>
          <a:p>
            <a:r>
              <a:rPr lang="en-US"/>
              <a:t>Click to edit Master title style</a:t>
            </a:r>
            <a:endParaRPr lang="en-KR"/>
          </a:p>
        </p:txBody>
      </p:sp>
      <p:sp>
        <p:nvSpPr>
          <p:cNvPr id="3" name="Text Placeholder 2">
            <a:extLst>
              <a:ext uri="{FF2B5EF4-FFF2-40B4-BE49-F238E27FC236}">
                <a16:creationId xmlns:a16="http://schemas.microsoft.com/office/drawing/2014/main" id="{0153435B-B71C-51B0-7316-0252B702DF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21861C5-E585-DC17-435E-F3200667BD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5" name="Text Placeholder 4">
            <a:extLst>
              <a:ext uri="{FF2B5EF4-FFF2-40B4-BE49-F238E27FC236}">
                <a16:creationId xmlns:a16="http://schemas.microsoft.com/office/drawing/2014/main" id="{292E613E-5B8A-1F8E-BA49-AA37044F04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5E914C-C461-5845-E08D-A4638AF0A3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7" name="Date Placeholder 6">
            <a:extLst>
              <a:ext uri="{FF2B5EF4-FFF2-40B4-BE49-F238E27FC236}">
                <a16:creationId xmlns:a16="http://schemas.microsoft.com/office/drawing/2014/main" id="{1133CFF2-FF81-B1D4-BC47-42FFAC60BFDB}"/>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8" name="Footer Placeholder 7">
            <a:extLst>
              <a:ext uri="{FF2B5EF4-FFF2-40B4-BE49-F238E27FC236}">
                <a16:creationId xmlns:a16="http://schemas.microsoft.com/office/drawing/2014/main" id="{3C75827A-AE03-0409-BCD8-6435CEAA9B13}"/>
              </a:ext>
            </a:extLst>
          </p:cNvPr>
          <p:cNvSpPr>
            <a:spLocks noGrp="1"/>
          </p:cNvSpPr>
          <p:nvPr>
            <p:ph type="ftr" sz="quarter" idx="11"/>
          </p:nvPr>
        </p:nvSpPr>
        <p:spPr/>
        <p:txBody>
          <a:bodyPr/>
          <a:lstStyle/>
          <a:p>
            <a:endParaRPr lang="en-KR"/>
          </a:p>
        </p:txBody>
      </p:sp>
      <p:sp>
        <p:nvSpPr>
          <p:cNvPr id="9" name="Slide Number Placeholder 8">
            <a:extLst>
              <a:ext uri="{FF2B5EF4-FFF2-40B4-BE49-F238E27FC236}">
                <a16:creationId xmlns:a16="http://schemas.microsoft.com/office/drawing/2014/main" id="{697E49E4-3E9C-9DBE-6E49-73F7E41D1DB8}"/>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313375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B43BB-84C3-2440-D2E8-F2441A03499F}"/>
              </a:ext>
            </a:extLst>
          </p:cNvPr>
          <p:cNvSpPr>
            <a:spLocks noGrp="1"/>
          </p:cNvSpPr>
          <p:nvPr>
            <p:ph type="title"/>
          </p:nvPr>
        </p:nvSpPr>
        <p:spPr/>
        <p:txBody>
          <a:bodyPr/>
          <a:lstStyle/>
          <a:p>
            <a:r>
              <a:rPr lang="en-US"/>
              <a:t>Click to edit Master title style</a:t>
            </a:r>
            <a:endParaRPr lang="en-KR"/>
          </a:p>
        </p:txBody>
      </p:sp>
      <p:sp>
        <p:nvSpPr>
          <p:cNvPr id="3" name="Date Placeholder 2">
            <a:extLst>
              <a:ext uri="{FF2B5EF4-FFF2-40B4-BE49-F238E27FC236}">
                <a16:creationId xmlns:a16="http://schemas.microsoft.com/office/drawing/2014/main" id="{F11EBF62-1134-7EDA-3A92-E27F14C3EB46}"/>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4" name="Footer Placeholder 3">
            <a:extLst>
              <a:ext uri="{FF2B5EF4-FFF2-40B4-BE49-F238E27FC236}">
                <a16:creationId xmlns:a16="http://schemas.microsoft.com/office/drawing/2014/main" id="{299EC830-9F4B-9804-2C55-9FB030AFBE94}"/>
              </a:ext>
            </a:extLst>
          </p:cNvPr>
          <p:cNvSpPr>
            <a:spLocks noGrp="1"/>
          </p:cNvSpPr>
          <p:nvPr>
            <p:ph type="ftr" sz="quarter" idx="11"/>
          </p:nvPr>
        </p:nvSpPr>
        <p:spPr/>
        <p:txBody>
          <a:bodyPr/>
          <a:lstStyle/>
          <a:p>
            <a:endParaRPr lang="en-KR"/>
          </a:p>
        </p:txBody>
      </p:sp>
      <p:sp>
        <p:nvSpPr>
          <p:cNvPr id="5" name="Slide Number Placeholder 4">
            <a:extLst>
              <a:ext uri="{FF2B5EF4-FFF2-40B4-BE49-F238E27FC236}">
                <a16:creationId xmlns:a16="http://schemas.microsoft.com/office/drawing/2014/main" id="{176E070F-464D-1B07-F40D-D0EE9D4918C1}"/>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2184429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07E7B4-4B18-D161-F781-3204FCA76EB1}"/>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3" name="Footer Placeholder 2">
            <a:extLst>
              <a:ext uri="{FF2B5EF4-FFF2-40B4-BE49-F238E27FC236}">
                <a16:creationId xmlns:a16="http://schemas.microsoft.com/office/drawing/2014/main" id="{50FFBD97-7768-F397-AB0A-AC8BB049804A}"/>
              </a:ext>
            </a:extLst>
          </p:cNvPr>
          <p:cNvSpPr>
            <a:spLocks noGrp="1"/>
          </p:cNvSpPr>
          <p:nvPr>
            <p:ph type="ftr" sz="quarter" idx="11"/>
          </p:nvPr>
        </p:nvSpPr>
        <p:spPr/>
        <p:txBody>
          <a:bodyPr/>
          <a:lstStyle/>
          <a:p>
            <a:endParaRPr lang="en-KR"/>
          </a:p>
        </p:txBody>
      </p:sp>
      <p:sp>
        <p:nvSpPr>
          <p:cNvPr id="4" name="Slide Number Placeholder 3">
            <a:extLst>
              <a:ext uri="{FF2B5EF4-FFF2-40B4-BE49-F238E27FC236}">
                <a16:creationId xmlns:a16="http://schemas.microsoft.com/office/drawing/2014/main" id="{8EE846F6-F320-8B1D-D924-C15AE91700DA}"/>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3634445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6BB44-9EE1-431D-3A66-B4E47A6D84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R"/>
          </a:p>
        </p:txBody>
      </p:sp>
      <p:sp>
        <p:nvSpPr>
          <p:cNvPr id="3" name="Content Placeholder 2">
            <a:extLst>
              <a:ext uri="{FF2B5EF4-FFF2-40B4-BE49-F238E27FC236}">
                <a16:creationId xmlns:a16="http://schemas.microsoft.com/office/drawing/2014/main" id="{4EF6D894-2F2C-98FE-3CBB-D12522366F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Text Placeholder 3">
            <a:extLst>
              <a:ext uri="{FF2B5EF4-FFF2-40B4-BE49-F238E27FC236}">
                <a16:creationId xmlns:a16="http://schemas.microsoft.com/office/drawing/2014/main" id="{60A00F41-0645-7FFE-6376-BCF89D3C1E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9B202-5506-5442-4CBB-403E9B519CCB}"/>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6" name="Footer Placeholder 5">
            <a:extLst>
              <a:ext uri="{FF2B5EF4-FFF2-40B4-BE49-F238E27FC236}">
                <a16:creationId xmlns:a16="http://schemas.microsoft.com/office/drawing/2014/main" id="{85793125-25AE-4411-2B33-FD37E4D81998}"/>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49EBB685-2CFB-7D00-BA7F-B877A38E76B1}"/>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2546418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4999A-2F55-C616-2545-1CC5FB359D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R"/>
          </a:p>
        </p:txBody>
      </p:sp>
      <p:sp>
        <p:nvSpPr>
          <p:cNvPr id="3" name="Picture Placeholder 2">
            <a:extLst>
              <a:ext uri="{FF2B5EF4-FFF2-40B4-BE49-F238E27FC236}">
                <a16:creationId xmlns:a16="http://schemas.microsoft.com/office/drawing/2014/main" id="{0231D687-8EFC-28C1-A615-A93F9E325A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R"/>
          </a:p>
        </p:txBody>
      </p:sp>
      <p:sp>
        <p:nvSpPr>
          <p:cNvPr id="4" name="Text Placeholder 3">
            <a:extLst>
              <a:ext uri="{FF2B5EF4-FFF2-40B4-BE49-F238E27FC236}">
                <a16:creationId xmlns:a16="http://schemas.microsoft.com/office/drawing/2014/main" id="{A7CD7204-A8E6-6FA0-EC90-2B5D797171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59FE0E-0D81-EFAD-E39B-A46861666208}"/>
              </a:ext>
            </a:extLst>
          </p:cNvPr>
          <p:cNvSpPr>
            <a:spLocks noGrp="1"/>
          </p:cNvSpPr>
          <p:nvPr>
            <p:ph type="dt" sz="half" idx="10"/>
          </p:nvPr>
        </p:nvSpPr>
        <p:spPr/>
        <p:txBody>
          <a:bodyPr/>
          <a:lstStyle/>
          <a:p>
            <a:fld id="{45DD2E21-CB77-F24A-BBAF-18561573D146}" type="datetimeFigureOut">
              <a:rPr lang="en-KR" smtClean="0"/>
              <a:t>2023/05/23</a:t>
            </a:fld>
            <a:endParaRPr lang="en-KR"/>
          </a:p>
        </p:txBody>
      </p:sp>
      <p:sp>
        <p:nvSpPr>
          <p:cNvPr id="6" name="Footer Placeholder 5">
            <a:extLst>
              <a:ext uri="{FF2B5EF4-FFF2-40B4-BE49-F238E27FC236}">
                <a16:creationId xmlns:a16="http://schemas.microsoft.com/office/drawing/2014/main" id="{670E7150-EC6A-DEA3-A357-19852C7044E8}"/>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A313CACE-9D75-D3F4-1769-E800B62C7DC0}"/>
              </a:ext>
            </a:extLst>
          </p:cNvPr>
          <p:cNvSpPr>
            <a:spLocks noGrp="1"/>
          </p:cNvSpPr>
          <p:nvPr>
            <p:ph type="sldNum" sz="quarter" idx="12"/>
          </p:nvPr>
        </p:nvSpPr>
        <p:spPr/>
        <p:txBody>
          <a:bodyPr/>
          <a:lstStyle/>
          <a:p>
            <a:fld id="{4451EE5C-82EB-E347-8FF8-B1E76687E121}" type="slidenum">
              <a:rPr lang="en-KR" smtClean="0"/>
              <a:t>‹#›</a:t>
            </a:fld>
            <a:endParaRPr lang="en-KR"/>
          </a:p>
        </p:txBody>
      </p:sp>
    </p:spTree>
    <p:extLst>
      <p:ext uri="{BB962C8B-B14F-4D97-AF65-F5344CB8AC3E}">
        <p14:creationId xmlns:p14="http://schemas.microsoft.com/office/powerpoint/2010/main" val="1119445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B963FD-564C-A751-90F1-D7EB833746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KR"/>
          </a:p>
        </p:txBody>
      </p:sp>
      <p:sp>
        <p:nvSpPr>
          <p:cNvPr id="3" name="Text Placeholder 2">
            <a:extLst>
              <a:ext uri="{FF2B5EF4-FFF2-40B4-BE49-F238E27FC236}">
                <a16:creationId xmlns:a16="http://schemas.microsoft.com/office/drawing/2014/main" id="{9FC02147-D371-B06F-8471-DD2AC22377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179730D4-ECD5-8D53-0CDC-73FD6C18C9A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DD2E21-CB77-F24A-BBAF-18561573D146}" type="datetimeFigureOut">
              <a:rPr lang="en-KR" smtClean="0"/>
              <a:t>2023/05/23</a:t>
            </a:fld>
            <a:endParaRPr lang="en-KR"/>
          </a:p>
        </p:txBody>
      </p:sp>
      <p:sp>
        <p:nvSpPr>
          <p:cNvPr id="5" name="Footer Placeholder 4">
            <a:extLst>
              <a:ext uri="{FF2B5EF4-FFF2-40B4-BE49-F238E27FC236}">
                <a16:creationId xmlns:a16="http://schemas.microsoft.com/office/drawing/2014/main" id="{D24BF9C6-ED08-31C0-5F0E-478576A417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KR"/>
          </a:p>
        </p:txBody>
      </p:sp>
      <p:sp>
        <p:nvSpPr>
          <p:cNvPr id="6" name="Slide Number Placeholder 5">
            <a:extLst>
              <a:ext uri="{FF2B5EF4-FFF2-40B4-BE49-F238E27FC236}">
                <a16:creationId xmlns:a16="http://schemas.microsoft.com/office/drawing/2014/main" id="{3AF58F7A-206B-F2CA-EF6F-3F332EA8BD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51EE5C-82EB-E347-8FF8-B1E76687E121}" type="slidenum">
              <a:rPr lang="en-KR" smtClean="0"/>
              <a:t>‹#›</a:t>
            </a:fld>
            <a:endParaRPr lang="en-KR"/>
          </a:p>
        </p:txBody>
      </p:sp>
    </p:spTree>
    <p:extLst>
      <p:ext uri="{BB962C8B-B14F-4D97-AF65-F5344CB8AC3E}">
        <p14:creationId xmlns:p14="http://schemas.microsoft.com/office/powerpoint/2010/main" val="19609670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https://ars.els-cdn.com/content/image/1-s2.0-S0264410X2200545X-gr1.jpg"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4" descr="Financial graphs on a dark display">
            <a:extLst>
              <a:ext uri="{FF2B5EF4-FFF2-40B4-BE49-F238E27FC236}">
                <a16:creationId xmlns:a16="http://schemas.microsoft.com/office/drawing/2014/main" id="{121B8B0C-F63B-CECE-A0EB-EF729A518D10}"/>
              </a:ext>
            </a:extLst>
          </p:cNvPr>
          <p:cNvPicPr>
            <a:picLocks noChangeAspect="1"/>
          </p:cNvPicPr>
          <p:nvPr/>
        </p:nvPicPr>
        <p:blipFill rotWithShape="1">
          <a:blip r:embed="rId2">
            <a:alphaModFix amt="50000"/>
          </a:blip>
          <a:srcRect t="10000"/>
          <a:stretch/>
        </p:blipFill>
        <p:spPr>
          <a:xfrm>
            <a:off x="20" y="1"/>
            <a:ext cx="12191980" cy="6857999"/>
          </a:xfrm>
          <a:prstGeom prst="rect">
            <a:avLst/>
          </a:prstGeom>
        </p:spPr>
      </p:pic>
      <p:sp>
        <p:nvSpPr>
          <p:cNvPr id="2" name="Title 1">
            <a:extLst>
              <a:ext uri="{FF2B5EF4-FFF2-40B4-BE49-F238E27FC236}">
                <a16:creationId xmlns:a16="http://schemas.microsoft.com/office/drawing/2014/main" id="{040930B3-75D6-F4EA-C477-4529647CBAF2}"/>
              </a:ext>
            </a:extLst>
          </p:cNvPr>
          <p:cNvSpPr>
            <a:spLocks noGrp="1"/>
          </p:cNvSpPr>
          <p:nvPr>
            <p:ph type="ctrTitle"/>
          </p:nvPr>
        </p:nvSpPr>
        <p:spPr>
          <a:xfrm>
            <a:off x="1524000" y="1122362"/>
            <a:ext cx="9144000" cy="2900518"/>
          </a:xfrm>
        </p:spPr>
        <p:txBody>
          <a:bodyPr>
            <a:normAutofit/>
          </a:bodyPr>
          <a:lstStyle/>
          <a:p>
            <a:r>
              <a:rPr lang="en-KR">
                <a:solidFill>
                  <a:srgbClr val="FFFFFF"/>
                </a:solidFill>
              </a:rPr>
              <a:t>Big Data Analysis</a:t>
            </a:r>
          </a:p>
        </p:txBody>
      </p:sp>
      <p:sp>
        <p:nvSpPr>
          <p:cNvPr id="3" name="Subtitle 2">
            <a:extLst>
              <a:ext uri="{FF2B5EF4-FFF2-40B4-BE49-F238E27FC236}">
                <a16:creationId xmlns:a16="http://schemas.microsoft.com/office/drawing/2014/main" id="{44D9ED65-B1D2-A339-F033-DE55DCED52EE}"/>
              </a:ext>
            </a:extLst>
          </p:cNvPr>
          <p:cNvSpPr>
            <a:spLocks noGrp="1"/>
          </p:cNvSpPr>
          <p:nvPr>
            <p:ph type="subTitle" idx="1"/>
          </p:nvPr>
        </p:nvSpPr>
        <p:spPr>
          <a:xfrm>
            <a:off x="1524000" y="4159404"/>
            <a:ext cx="9144000" cy="1098395"/>
          </a:xfrm>
        </p:spPr>
        <p:txBody>
          <a:bodyPr>
            <a:normAutofit/>
          </a:bodyPr>
          <a:lstStyle/>
          <a:p>
            <a:r>
              <a:rPr lang="en-KR" dirty="0">
                <a:solidFill>
                  <a:srgbClr val="FFFFFF"/>
                </a:solidFill>
              </a:rPr>
              <a:t>Team 5</a:t>
            </a:r>
          </a:p>
        </p:txBody>
      </p:sp>
    </p:spTree>
    <p:extLst>
      <p:ext uri="{BB962C8B-B14F-4D97-AF65-F5344CB8AC3E}">
        <p14:creationId xmlns:p14="http://schemas.microsoft.com/office/powerpoint/2010/main" val="98260643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85B22DF-DB34-2C40-C431-447C2A1A2A1E}"/>
              </a:ext>
            </a:extLst>
          </p:cNvPr>
          <p:cNvPicPr>
            <a:picLocks noChangeAspect="1"/>
          </p:cNvPicPr>
          <p:nvPr/>
        </p:nvPicPr>
        <p:blipFill rotWithShape="1">
          <a:blip r:embed="rId2"/>
          <a:srcRect t="22541" b="13806"/>
          <a:stretch/>
        </p:blipFill>
        <p:spPr>
          <a:xfrm>
            <a:off x="1"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7D9696-D932-1E2E-CAF4-46B54E944226}"/>
              </a:ext>
            </a:extLst>
          </p:cNvPr>
          <p:cNvSpPr>
            <a:spLocks noGrp="1"/>
          </p:cNvSpPr>
          <p:nvPr>
            <p:ph type="title"/>
          </p:nvPr>
        </p:nvSpPr>
        <p:spPr>
          <a:xfrm>
            <a:off x="7531610" y="365125"/>
            <a:ext cx="3822189" cy="1899912"/>
          </a:xfrm>
        </p:spPr>
        <p:txBody>
          <a:bodyPr>
            <a:normAutofit/>
          </a:bodyPr>
          <a:lstStyle/>
          <a:p>
            <a:r>
              <a:rPr lang="en-US" sz="4000" b="1"/>
              <a:t>Audience Segmentation</a:t>
            </a:r>
            <a:br>
              <a:rPr lang="en-US" sz="4000" b="1"/>
            </a:br>
            <a:endParaRPr lang="en-KR" sz="4000"/>
          </a:p>
        </p:txBody>
      </p:sp>
      <p:sp>
        <p:nvSpPr>
          <p:cNvPr id="3" name="Content Placeholder 2">
            <a:extLst>
              <a:ext uri="{FF2B5EF4-FFF2-40B4-BE49-F238E27FC236}">
                <a16:creationId xmlns:a16="http://schemas.microsoft.com/office/drawing/2014/main" id="{EE2676C0-0AF6-E2D3-E425-3CFACBDAEB32}"/>
              </a:ext>
            </a:extLst>
          </p:cNvPr>
          <p:cNvSpPr>
            <a:spLocks noGrp="1"/>
          </p:cNvSpPr>
          <p:nvPr>
            <p:ph idx="1"/>
          </p:nvPr>
        </p:nvSpPr>
        <p:spPr>
          <a:xfrm>
            <a:off x="7531610" y="2434201"/>
            <a:ext cx="3822189" cy="3742762"/>
          </a:xfrm>
        </p:spPr>
        <p:txBody>
          <a:bodyPr>
            <a:normAutofit/>
          </a:bodyPr>
          <a:lstStyle/>
          <a:p>
            <a:r>
              <a:rPr lang="en-US" sz="2000"/>
              <a:t>Effective communication about COVID-19 requires a deep understanding of the target audience, including their beliefs, attitudes, and behaviors.</a:t>
            </a:r>
          </a:p>
          <a:p>
            <a:r>
              <a:rPr lang="en-US" sz="2000"/>
              <a:t>Segmenting the audience based on demographic factors such as age, gender, and ethnicity can help tailor messages to their specific needs and preferences.</a:t>
            </a:r>
          </a:p>
          <a:p>
            <a:endParaRPr lang="en-KR" sz="2000"/>
          </a:p>
        </p:txBody>
      </p:sp>
    </p:spTree>
    <p:extLst>
      <p:ext uri="{BB962C8B-B14F-4D97-AF65-F5344CB8AC3E}">
        <p14:creationId xmlns:p14="http://schemas.microsoft.com/office/powerpoint/2010/main" val="23769543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4" descr="Green dialogue boxes">
            <a:extLst>
              <a:ext uri="{FF2B5EF4-FFF2-40B4-BE49-F238E27FC236}">
                <a16:creationId xmlns:a16="http://schemas.microsoft.com/office/drawing/2014/main" id="{4A54D590-FCDD-F554-4512-ED89A262234C}"/>
              </a:ext>
            </a:extLst>
          </p:cNvPr>
          <p:cNvPicPr>
            <a:picLocks noChangeAspect="1"/>
          </p:cNvPicPr>
          <p:nvPr/>
        </p:nvPicPr>
        <p:blipFill rotWithShape="1">
          <a:blip r:embed="rId2"/>
          <a:srcRect t="4968" r="-1" b="-1"/>
          <a:stretch/>
        </p:blipFill>
        <p:spPr>
          <a:xfrm>
            <a:off x="3523488" y="10"/>
            <a:ext cx="8668512" cy="6857990"/>
          </a:xfrm>
          <a:prstGeom prst="rect">
            <a:avLst/>
          </a:prstGeom>
        </p:spPr>
      </p:pic>
      <p:sp>
        <p:nvSpPr>
          <p:cNvPr id="18" name="Rectangle 10">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7B7E35-ACA2-89A7-D76B-08EFA7E7688D}"/>
              </a:ext>
            </a:extLst>
          </p:cNvPr>
          <p:cNvSpPr>
            <a:spLocks noGrp="1"/>
          </p:cNvSpPr>
          <p:nvPr>
            <p:ph type="title"/>
          </p:nvPr>
        </p:nvSpPr>
        <p:spPr>
          <a:xfrm>
            <a:off x="371094" y="1161288"/>
            <a:ext cx="3438144" cy="1124712"/>
          </a:xfrm>
        </p:spPr>
        <p:txBody>
          <a:bodyPr anchor="b">
            <a:normAutofit/>
          </a:bodyPr>
          <a:lstStyle/>
          <a:p>
            <a:r>
              <a:rPr lang="en-US" sz="2800" b="1"/>
              <a:t>Evaluation</a:t>
            </a:r>
            <a:br>
              <a:rPr lang="en-US" sz="2800" b="1"/>
            </a:br>
            <a:endParaRPr lang="en-KR" sz="2800"/>
          </a:p>
        </p:txBody>
      </p:sp>
      <p:sp>
        <p:nvSpPr>
          <p:cNvPr id="19"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84F8C3A-C2E4-37F5-DBA9-C72FA7115022}"/>
              </a:ext>
            </a:extLst>
          </p:cNvPr>
          <p:cNvSpPr>
            <a:spLocks noGrp="1"/>
          </p:cNvSpPr>
          <p:nvPr>
            <p:ph idx="1"/>
          </p:nvPr>
        </p:nvSpPr>
        <p:spPr>
          <a:xfrm>
            <a:off x="371094" y="2718054"/>
            <a:ext cx="3438906" cy="3207258"/>
          </a:xfrm>
        </p:spPr>
        <p:txBody>
          <a:bodyPr anchor="t">
            <a:normAutofit/>
          </a:bodyPr>
          <a:lstStyle/>
          <a:p>
            <a:r>
              <a:rPr lang="en-US" sz="1700"/>
              <a:t>To ensure that communication efforts are effective, it is important to regularly evaluate the impact of messaging on target audiences.</a:t>
            </a:r>
          </a:p>
          <a:p>
            <a:r>
              <a:rPr lang="en-US" sz="1700"/>
              <a:t>Evaluation methods may include surveys, focus groups, and social media analytics, and should be used to refine messaging and delivery strategies over time.</a:t>
            </a:r>
          </a:p>
          <a:p>
            <a:endParaRPr lang="en-KR" sz="1700"/>
          </a:p>
        </p:txBody>
      </p:sp>
    </p:spTree>
    <p:extLst>
      <p:ext uri="{BB962C8B-B14F-4D97-AF65-F5344CB8AC3E}">
        <p14:creationId xmlns:p14="http://schemas.microsoft.com/office/powerpoint/2010/main" val="4265552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F1BC2D59-516D-9B66-C40D-2E5A63A5935C}"/>
              </a:ext>
            </a:extLst>
          </p:cNvPr>
          <p:cNvPicPr>
            <a:picLocks noGrp="1" noChangeAspect="1"/>
          </p:cNvPicPr>
          <p:nvPr>
            <p:ph idx="1"/>
          </p:nvPr>
        </p:nvPicPr>
        <p:blipFill rotWithShape="1">
          <a:blip r:embed="rId2"/>
          <a:srcRect b="23895"/>
          <a:stretch/>
        </p:blipFill>
        <p:spPr>
          <a:xfrm>
            <a:off x="457200" y="457200"/>
            <a:ext cx="11277600" cy="5943600"/>
          </a:xfrm>
          <a:prstGeom prst="rect">
            <a:avLst/>
          </a:prstGeom>
        </p:spPr>
      </p:pic>
    </p:spTree>
    <p:extLst>
      <p:ext uri="{BB962C8B-B14F-4D97-AF65-F5344CB8AC3E}">
        <p14:creationId xmlns:p14="http://schemas.microsoft.com/office/powerpoint/2010/main" val="2167557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C1D37D0-2C78-737C-47E8-BD61CD61D69F}"/>
              </a:ext>
            </a:extLst>
          </p:cNvPr>
          <p:cNvPicPr>
            <a:picLocks noChangeAspect="1"/>
          </p:cNvPicPr>
          <p:nvPr/>
        </p:nvPicPr>
        <p:blipFill rotWithShape="1">
          <a:blip r:embed="rId2"/>
          <a:srcRect t="11844" r="9091" b="23607"/>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9B82E09-C371-B2C7-8911-EB5B2CA666DF}"/>
              </a:ext>
            </a:extLst>
          </p:cNvPr>
          <p:cNvSpPr>
            <a:spLocks noGrp="1"/>
          </p:cNvSpPr>
          <p:nvPr>
            <p:ph type="title"/>
          </p:nvPr>
        </p:nvSpPr>
        <p:spPr>
          <a:xfrm>
            <a:off x="371094" y="1161288"/>
            <a:ext cx="3438144" cy="1124712"/>
          </a:xfrm>
        </p:spPr>
        <p:txBody>
          <a:bodyPr anchor="b">
            <a:normAutofit/>
          </a:bodyPr>
          <a:lstStyle/>
          <a:p>
            <a:r>
              <a:rPr lang="en-US" sz="2800" b="1"/>
              <a:t>Conclusion</a:t>
            </a:r>
            <a:br>
              <a:rPr lang="en-US" sz="2800" b="1"/>
            </a:br>
            <a:endParaRPr lang="en-KR" sz="2800"/>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04F56A61-DFAC-BFC5-57E3-5F917C4A6237}"/>
              </a:ext>
            </a:extLst>
          </p:cNvPr>
          <p:cNvSpPr>
            <a:spLocks noGrp="1"/>
          </p:cNvSpPr>
          <p:nvPr>
            <p:ph idx="1"/>
          </p:nvPr>
        </p:nvSpPr>
        <p:spPr>
          <a:xfrm>
            <a:off x="371094" y="2718054"/>
            <a:ext cx="3438906" cy="3207258"/>
          </a:xfrm>
        </p:spPr>
        <p:txBody>
          <a:bodyPr anchor="t">
            <a:normAutofit/>
          </a:bodyPr>
          <a:lstStyle/>
          <a:p>
            <a:r>
              <a:rPr lang="en-US" sz="1700"/>
              <a:t>Effective communication about COVID-19 requires a comprehensive, evidence-based approach that takes into account key messages, delivery channels, audience segmentation, and ongoing evaluation.</a:t>
            </a:r>
          </a:p>
          <a:p>
            <a:r>
              <a:rPr lang="en-US" sz="1700"/>
              <a:t>By using these strategies, we can help people understand the risks of COVID-19 and take appropriate actions to protect themselves and others.</a:t>
            </a:r>
          </a:p>
          <a:p>
            <a:pPr marL="0" indent="0">
              <a:buNone/>
            </a:pPr>
            <a:endParaRPr lang="en-KR" sz="1700"/>
          </a:p>
        </p:txBody>
      </p:sp>
    </p:spTree>
    <p:extLst>
      <p:ext uri="{BB962C8B-B14F-4D97-AF65-F5344CB8AC3E}">
        <p14:creationId xmlns:p14="http://schemas.microsoft.com/office/powerpoint/2010/main" val="3686612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749505-AB7D-9351-2F36-0ACB27239143}"/>
              </a:ext>
            </a:extLst>
          </p:cNvPr>
          <p:cNvSpPr>
            <a:spLocks noGrp="1"/>
          </p:cNvSpPr>
          <p:nvPr>
            <p:ph type="title"/>
          </p:nvPr>
        </p:nvSpPr>
        <p:spPr>
          <a:xfrm>
            <a:off x="640080" y="325369"/>
            <a:ext cx="4368602" cy="1956841"/>
          </a:xfrm>
        </p:spPr>
        <p:txBody>
          <a:bodyPr anchor="b">
            <a:normAutofit/>
          </a:bodyPr>
          <a:lstStyle/>
          <a:p>
            <a:r>
              <a:rPr lang="en-KR" sz="4600" kern="100">
                <a:effectLst/>
                <a:latin typeface="Calibri" panose="020F0502020204030204" pitchFamily="34" charset="0"/>
                <a:ea typeface="Malgun Gothic" panose="020B0503020000020004" pitchFamily="34" charset="-127"/>
                <a:cs typeface="Times New Roman" panose="02020603050405020304" pitchFamily="18" charset="0"/>
              </a:rPr>
              <a:t>Vaccine hesitancy</a:t>
            </a:r>
            <a:br>
              <a:rPr lang="en-KR" sz="4600" kern="100">
                <a:effectLst/>
                <a:latin typeface="Calibri" panose="020F0502020204030204" pitchFamily="34" charset="0"/>
                <a:ea typeface="Malgun Gothic" panose="020B0503020000020004" pitchFamily="34" charset="-127"/>
                <a:cs typeface="Times New Roman" panose="02020603050405020304" pitchFamily="18" charset="0"/>
              </a:rPr>
            </a:br>
            <a:endParaRPr lang="en-KR" sz="4600"/>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3BF8F63-3051-158B-81FC-E136F0189BBE}"/>
              </a:ext>
            </a:extLst>
          </p:cNvPr>
          <p:cNvSpPr>
            <a:spLocks noGrp="1"/>
          </p:cNvSpPr>
          <p:nvPr>
            <p:ph idx="1"/>
          </p:nvPr>
        </p:nvSpPr>
        <p:spPr>
          <a:xfrm>
            <a:off x="640080" y="2872899"/>
            <a:ext cx="4243589" cy="3320668"/>
          </a:xfrm>
        </p:spPr>
        <p:txBody>
          <a:bodyPr>
            <a:normAutofit/>
          </a:bodyPr>
          <a:lstStyle/>
          <a:p>
            <a:pPr marL="0" indent="0">
              <a:buNone/>
            </a:pPr>
            <a:r>
              <a:rPr lang="en-KR" sz="1700" kern="100">
                <a:effectLst/>
                <a:latin typeface="Calibri" panose="020F0502020204030204" pitchFamily="34" charset="0"/>
                <a:ea typeface="Malgun Gothic" panose="020B0503020000020004" pitchFamily="34" charset="-127"/>
                <a:cs typeface="Times New Roman" panose="02020603050405020304" pitchFamily="18" charset="0"/>
              </a:rPr>
              <a:t>The delay or refusal to vaccinate despite readily available supplies and services is known as vaccine hesitancy, and healthcare providers worldwide continue to see it as a widespread public health issue Acknowledgment of novel Coronavirus antibodies supports the possible outcome of current worldwide vaccination crusades. Because of their influential position as reliable sources for vaccination, healthcare providers' vaccine hesitancy may jeopardize this success.</a:t>
            </a:r>
          </a:p>
          <a:p>
            <a:endParaRPr lang="en-KR" sz="1700" kern="100">
              <a:effectLst/>
              <a:latin typeface="Calibri" panose="020F0502020204030204" pitchFamily="34" charset="0"/>
              <a:ea typeface="Malgun Gothic" panose="020B0503020000020004" pitchFamily="34" charset="-127"/>
              <a:cs typeface="Times New Roman" panose="02020603050405020304" pitchFamily="18" charset="0"/>
            </a:endParaRPr>
          </a:p>
        </p:txBody>
      </p:sp>
      <p:pic>
        <p:nvPicPr>
          <p:cNvPr id="5" name="Picture 4" descr="Pharmaceutical research lab">
            <a:extLst>
              <a:ext uri="{FF2B5EF4-FFF2-40B4-BE49-F238E27FC236}">
                <a16:creationId xmlns:a16="http://schemas.microsoft.com/office/drawing/2014/main" id="{B7D2FECF-CE05-107D-8B78-0E76A8CD8E69}"/>
              </a:ext>
            </a:extLst>
          </p:cNvPr>
          <p:cNvPicPr>
            <a:picLocks noChangeAspect="1"/>
          </p:cNvPicPr>
          <p:nvPr/>
        </p:nvPicPr>
        <p:blipFill rotWithShape="1">
          <a:blip r:embed="rId2"/>
          <a:srcRect l="17549" r="7224"/>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501810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9BE3C3-C913-6DF7-8C4C-6E6373824CF3}"/>
              </a:ext>
            </a:extLst>
          </p:cNvPr>
          <p:cNvSpPr>
            <a:spLocks noGrp="1"/>
          </p:cNvSpPr>
          <p:nvPr>
            <p:ph type="title"/>
          </p:nvPr>
        </p:nvSpPr>
        <p:spPr>
          <a:xfrm>
            <a:off x="838201" y="365125"/>
            <a:ext cx="5251316" cy="1807305"/>
          </a:xfrm>
        </p:spPr>
        <p:txBody>
          <a:bodyPr>
            <a:normAutofit/>
          </a:bodyPr>
          <a:lstStyle/>
          <a:p>
            <a:r>
              <a:rPr lang="en-US" b="1" dirty="0"/>
              <a:t>Methodology</a:t>
            </a:r>
            <a:br>
              <a:rPr lang="en-US" b="1" dirty="0"/>
            </a:br>
            <a:endParaRPr lang="en-KR" dirty="0"/>
          </a:p>
        </p:txBody>
      </p:sp>
      <p:sp>
        <p:nvSpPr>
          <p:cNvPr id="3" name="Content Placeholder 2">
            <a:extLst>
              <a:ext uri="{FF2B5EF4-FFF2-40B4-BE49-F238E27FC236}">
                <a16:creationId xmlns:a16="http://schemas.microsoft.com/office/drawing/2014/main" id="{76201209-1E37-87CD-BA5D-49037467EF6F}"/>
              </a:ext>
            </a:extLst>
          </p:cNvPr>
          <p:cNvSpPr>
            <a:spLocks noGrp="1"/>
          </p:cNvSpPr>
          <p:nvPr>
            <p:ph idx="1"/>
          </p:nvPr>
        </p:nvSpPr>
        <p:spPr>
          <a:xfrm>
            <a:off x="838200" y="2333297"/>
            <a:ext cx="4619621" cy="3843666"/>
          </a:xfrm>
        </p:spPr>
        <p:txBody>
          <a:bodyPr>
            <a:normAutofit/>
          </a:bodyPr>
          <a:lstStyle/>
          <a:p>
            <a:pPr marL="0" indent="0">
              <a:buNone/>
            </a:pPr>
            <a:r>
              <a:rPr lang="en-US" sz="2000"/>
              <a:t>This study was conducted between 25th and 30th June 2021, across 23 nations. 23,000 adult respondents were surveyed, 3,295 of which identified as healthcare providers. Recruiting methods included telephone, direct mail and email, with layers of segment factors requiring at least 50 members. The results were weighted to ensure representativeness of the nation across age, orientation, and training level.</a:t>
            </a:r>
          </a:p>
          <a:p>
            <a:endParaRPr lang="en-KR" sz="2000"/>
          </a:p>
        </p:txBody>
      </p:sp>
      <p:pic>
        <p:nvPicPr>
          <p:cNvPr id="5" name="Picture 4" descr="Graph on document with pen">
            <a:extLst>
              <a:ext uri="{FF2B5EF4-FFF2-40B4-BE49-F238E27FC236}">
                <a16:creationId xmlns:a16="http://schemas.microsoft.com/office/drawing/2014/main" id="{022DBE3B-FBAA-F46C-8172-6D368D8ECDF2}"/>
              </a:ext>
            </a:extLst>
          </p:cNvPr>
          <p:cNvPicPr>
            <a:picLocks noChangeAspect="1"/>
          </p:cNvPicPr>
          <p:nvPr/>
        </p:nvPicPr>
        <p:blipFill rotWithShape="1">
          <a:blip r:embed="rId2"/>
          <a:srcRect l="27842" r="14120"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143256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table&#10;&#10;Description automatically generated with low confidence">
            <a:extLst>
              <a:ext uri="{FF2B5EF4-FFF2-40B4-BE49-F238E27FC236}">
                <a16:creationId xmlns:a16="http://schemas.microsoft.com/office/drawing/2014/main" id="{4904E1A4-E005-107F-DF32-685EB2281F7E}"/>
              </a:ext>
            </a:extLst>
          </p:cNvPr>
          <p:cNvPicPr>
            <a:picLocks noChangeAspect="1"/>
          </p:cNvPicPr>
          <p:nvPr/>
        </p:nvPicPr>
        <p:blipFill>
          <a:blip r:embed="rId2"/>
          <a:stretch>
            <a:fillRect/>
          </a:stretch>
        </p:blipFill>
        <p:spPr>
          <a:xfrm>
            <a:off x="643467" y="1377297"/>
            <a:ext cx="5294716" cy="4103403"/>
          </a:xfrm>
          <a:prstGeom prst="rect">
            <a:avLst/>
          </a:prstGeom>
        </p:spPr>
      </p:pic>
      <p:cxnSp>
        <p:nvCxnSpPr>
          <p:cNvPr id="25" name="Straight Connector 24">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5" name="Picture 4" descr="A picture containing text, screenshot, number, menu&#10;&#10;Description automatically generated">
            <a:extLst>
              <a:ext uri="{FF2B5EF4-FFF2-40B4-BE49-F238E27FC236}">
                <a16:creationId xmlns:a16="http://schemas.microsoft.com/office/drawing/2014/main" id="{5E2D4CAD-D561-4B13-ABE5-1553910819EC}"/>
              </a:ext>
            </a:extLst>
          </p:cNvPr>
          <p:cNvPicPr>
            <a:picLocks noChangeAspect="1"/>
          </p:cNvPicPr>
          <p:nvPr/>
        </p:nvPicPr>
        <p:blipFill>
          <a:blip r:embed="rId3"/>
          <a:stretch>
            <a:fillRect/>
          </a:stretch>
        </p:blipFill>
        <p:spPr>
          <a:xfrm>
            <a:off x="6253817" y="1324351"/>
            <a:ext cx="5294715" cy="4209298"/>
          </a:xfrm>
          <a:prstGeom prst="rect">
            <a:avLst/>
          </a:prstGeom>
        </p:spPr>
      </p:pic>
    </p:spTree>
    <p:extLst>
      <p:ext uri="{BB962C8B-B14F-4D97-AF65-F5344CB8AC3E}">
        <p14:creationId xmlns:p14="http://schemas.microsoft.com/office/powerpoint/2010/main" val="1593331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5"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EF49C4-6419-8999-BE3A-E1E5F664F772}"/>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300" kern="1200" dirty="0">
                <a:solidFill>
                  <a:srgbClr val="FFFFFF"/>
                </a:solidFill>
                <a:latin typeface="+mj-lt"/>
                <a:ea typeface="+mj-ea"/>
                <a:cs typeface="+mj-cs"/>
              </a:rPr>
              <a:t>Vaccine Hesitance a</a:t>
            </a:r>
            <a:r>
              <a:rPr lang="en-US" sz="3300" b="0" i="0" kern="1200" dirty="0">
                <a:solidFill>
                  <a:srgbClr val="FFFFFF"/>
                </a:solidFill>
                <a:effectLst/>
                <a:latin typeface="+mj-lt"/>
                <a:ea typeface="+mj-ea"/>
                <a:cs typeface="+mj-cs"/>
              </a:rPr>
              <a:t>nd acceptance by healthcare provider role</a:t>
            </a:r>
            <a:endParaRPr lang="en-US" sz="3300" kern="1200" dirty="0">
              <a:solidFill>
                <a:srgbClr val="FFFFFF"/>
              </a:solidFill>
              <a:latin typeface="+mj-lt"/>
              <a:ea typeface="+mj-ea"/>
              <a:cs typeface="+mj-cs"/>
            </a:endParaRPr>
          </a:p>
        </p:txBody>
      </p:sp>
      <p:pic>
        <p:nvPicPr>
          <p:cNvPr id="1025" name="Picture 1" descr="A picture containing text, screenshot, diagram, plot&#10;&#10;Description automatically generated">
            <a:extLst>
              <a:ext uri="{FF2B5EF4-FFF2-40B4-BE49-F238E27FC236}">
                <a16:creationId xmlns:a16="http://schemas.microsoft.com/office/drawing/2014/main" id="{B87FB7EB-D054-D42C-3757-0E9EE9D5548E}"/>
              </a:ext>
            </a:extLst>
          </p:cNvPr>
          <p:cNvPicPr>
            <a:picLocks noGrp="1" noChangeAspect="1" noChangeArrowheads="1"/>
          </p:cNvPicPr>
          <p:nvPr>
            <p:ph idx="1"/>
          </p:nvPr>
        </p:nvPicPr>
        <p:blipFill>
          <a:blip r:embed="rId2" r:link="rId3">
            <a:extLst>
              <a:ext uri="{28A0092B-C50C-407E-A947-70E740481C1C}">
                <a14:useLocalDpi xmlns:a14="http://schemas.microsoft.com/office/drawing/2010/main" val="0"/>
              </a:ext>
            </a:extLst>
          </a:blip>
          <a:stretch>
            <a:fillRect/>
          </a:stretch>
        </p:blipFill>
        <p:spPr bwMode="auto">
          <a:xfrm>
            <a:off x="5793991" y="643466"/>
            <a:ext cx="4747350" cy="556873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D25BBADF-014A-8A45-F1C2-EF034AF3E4E0}"/>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KR"/>
          </a:p>
        </p:txBody>
      </p:sp>
    </p:spTree>
    <p:extLst>
      <p:ext uri="{BB962C8B-B14F-4D97-AF65-F5344CB8AC3E}">
        <p14:creationId xmlns:p14="http://schemas.microsoft.com/office/powerpoint/2010/main" val="1316123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844F87B-5541-EAF7-A732-4952D4145955}"/>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3700" b="0" i="0" kern="1200">
                <a:solidFill>
                  <a:srgbClr val="FFFFFF"/>
                </a:solidFill>
                <a:effectLst/>
                <a:latin typeface="+mj-lt"/>
                <a:ea typeface="+mj-ea"/>
                <a:cs typeface="+mj-cs"/>
              </a:rPr>
              <a:t>Vaccine Hesitance and acceptance by country income</a:t>
            </a:r>
            <a:endParaRPr lang="en-US" sz="3700" kern="1200">
              <a:solidFill>
                <a:srgbClr val="FFFFFF"/>
              </a:solidFill>
              <a:latin typeface="+mj-lt"/>
              <a:ea typeface="+mj-ea"/>
              <a:cs typeface="+mj-cs"/>
            </a:endParaRPr>
          </a:p>
        </p:txBody>
      </p:sp>
      <p:pic>
        <p:nvPicPr>
          <p:cNvPr id="4" name="Content Placeholder 3">
            <a:extLst>
              <a:ext uri="{FF2B5EF4-FFF2-40B4-BE49-F238E27FC236}">
                <a16:creationId xmlns:a16="http://schemas.microsoft.com/office/drawing/2014/main" id="{F022EE6C-B84A-41E4-E79C-BE2B00023D9C}"/>
              </a:ext>
            </a:extLst>
          </p:cNvPr>
          <p:cNvPicPr>
            <a:picLocks noGrp="1" noChangeAspect="1"/>
          </p:cNvPicPr>
          <p:nvPr>
            <p:ph idx="1"/>
          </p:nvPr>
        </p:nvPicPr>
        <p:blipFill>
          <a:blip r:embed="rId2"/>
          <a:stretch>
            <a:fillRect/>
          </a:stretch>
        </p:blipFill>
        <p:spPr>
          <a:xfrm>
            <a:off x="5390454" y="467208"/>
            <a:ext cx="5449696" cy="5923584"/>
          </a:xfrm>
          <a:prstGeom prst="rect">
            <a:avLst/>
          </a:prstGeom>
        </p:spPr>
      </p:pic>
    </p:spTree>
    <p:extLst>
      <p:ext uri="{BB962C8B-B14F-4D97-AF65-F5344CB8AC3E}">
        <p14:creationId xmlns:p14="http://schemas.microsoft.com/office/powerpoint/2010/main" val="3632521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esk with stethoscope and computer keyboard">
            <a:extLst>
              <a:ext uri="{FF2B5EF4-FFF2-40B4-BE49-F238E27FC236}">
                <a16:creationId xmlns:a16="http://schemas.microsoft.com/office/drawing/2014/main" id="{5546CDA6-B8D3-8F00-08FA-695944D0F6F2}"/>
              </a:ext>
            </a:extLst>
          </p:cNvPr>
          <p:cNvPicPr>
            <a:picLocks noChangeAspect="1"/>
          </p:cNvPicPr>
          <p:nvPr/>
        </p:nvPicPr>
        <p:blipFill rotWithShape="1">
          <a:blip r:embed="rId2"/>
          <a:srcRect l="15618" r="-1" b="-1"/>
          <a:stretch/>
        </p:blipFill>
        <p:spPr>
          <a:xfrm>
            <a:off x="3522468" y="1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E3DF1B-06B6-E637-5980-3321D6AEAEB8}"/>
              </a:ext>
            </a:extLst>
          </p:cNvPr>
          <p:cNvSpPr>
            <a:spLocks noGrp="1"/>
          </p:cNvSpPr>
          <p:nvPr>
            <p:ph type="title"/>
          </p:nvPr>
        </p:nvSpPr>
        <p:spPr>
          <a:xfrm>
            <a:off x="371094" y="1161288"/>
            <a:ext cx="3438144" cy="1124712"/>
          </a:xfrm>
        </p:spPr>
        <p:txBody>
          <a:bodyPr anchor="b">
            <a:normAutofit/>
          </a:bodyPr>
          <a:lstStyle/>
          <a:p>
            <a:r>
              <a:rPr lang="en-US" sz="2600" kern="100">
                <a:effectLst/>
                <a:latin typeface="Calibri" panose="020F0502020204030204" pitchFamily="34" charset="0"/>
                <a:ea typeface="Malgun Gothic" panose="020B0503020000020004" pitchFamily="34" charset="-127"/>
                <a:cs typeface="Times New Roman" panose="02020603050405020304" pitchFamily="18" charset="0"/>
              </a:rPr>
              <a:t>Develop evidence-based communication-</a:t>
            </a:r>
            <a:endParaRPr lang="en-KR" sz="2600"/>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011AAA6-FA68-F0D2-C4FE-8895F4454A90}"/>
              </a:ext>
            </a:extLst>
          </p:cNvPr>
          <p:cNvSpPr>
            <a:spLocks noGrp="1"/>
          </p:cNvSpPr>
          <p:nvPr>
            <p:ph idx="1"/>
          </p:nvPr>
        </p:nvSpPr>
        <p:spPr>
          <a:xfrm>
            <a:off x="371094" y="2718054"/>
            <a:ext cx="3438906" cy="3207258"/>
          </a:xfrm>
        </p:spPr>
        <p:txBody>
          <a:bodyPr anchor="t">
            <a:normAutofit/>
          </a:bodyPr>
          <a:lstStyle/>
          <a:p>
            <a:pPr marL="0" indent="0">
              <a:buNone/>
            </a:pPr>
            <a:r>
              <a:rPr lang="en-US" sz="1700" kern="100">
                <a:effectLst/>
                <a:latin typeface="Calibri" panose="020F0502020204030204" pitchFamily="34" charset="0"/>
                <a:ea typeface="Malgun Gothic" panose="020B0503020000020004" pitchFamily="34" charset="-127"/>
                <a:cs typeface="Times New Roman" panose="02020603050405020304" pitchFamily="18" charset="0"/>
              </a:rPr>
              <a:t>This strategies using the analysis to effectively communicate vaccine information, address misinformation, and promote vaccination.</a:t>
            </a:r>
            <a:endParaRPr lang="en-KR" sz="1700" kern="100">
              <a:effectLst/>
              <a:latin typeface="Calibri" panose="020F0502020204030204" pitchFamily="34" charset="0"/>
              <a:ea typeface="Malgun Gothic" panose="020B0503020000020004" pitchFamily="34" charset="-127"/>
              <a:cs typeface="Times New Roman" panose="02020603050405020304" pitchFamily="18" charset="0"/>
            </a:endParaRPr>
          </a:p>
          <a:p>
            <a:endParaRPr lang="en-KR" sz="1700"/>
          </a:p>
        </p:txBody>
      </p:sp>
    </p:spTree>
    <p:extLst>
      <p:ext uri="{BB962C8B-B14F-4D97-AF65-F5344CB8AC3E}">
        <p14:creationId xmlns:p14="http://schemas.microsoft.com/office/powerpoint/2010/main" val="52737596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6836EB-089D-7607-7D39-3079264349FD}"/>
              </a:ext>
            </a:extLst>
          </p:cNvPr>
          <p:cNvSpPr>
            <a:spLocks noGrp="1"/>
          </p:cNvSpPr>
          <p:nvPr>
            <p:ph type="title"/>
          </p:nvPr>
        </p:nvSpPr>
        <p:spPr>
          <a:xfrm>
            <a:off x="838201" y="365125"/>
            <a:ext cx="5251316" cy="1807305"/>
          </a:xfrm>
        </p:spPr>
        <p:txBody>
          <a:bodyPr>
            <a:normAutofit/>
          </a:bodyPr>
          <a:lstStyle/>
          <a:p>
            <a:r>
              <a:rPr lang="en-US" dirty="0"/>
              <a:t>Key Messages</a:t>
            </a:r>
            <a:endParaRPr lang="en-KR" dirty="0"/>
          </a:p>
        </p:txBody>
      </p:sp>
      <p:sp>
        <p:nvSpPr>
          <p:cNvPr id="3" name="Content Placeholder 2">
            <a:extLst>
              <a:ext uri="{FF2B5EF4-FFF2-40B4-BE49-F238E27FC236}">
                <a16:creationId xmlns:a16="http://schemas.microsoft.com/office/drawing/2014/main" id="{DB94CACD-EAEB-BDDA-EF6B-FECA13AFECE1}"/>
              </a:ext>
            </a:extLst>
          </p:cNvPr>
          <p:cNvSpPr>
            <a:spLocks noGrp="1"/>
          </p:cNvSpPr>
          <p:nvPr>
            <p:ph idx="1"/>
          </p:nvPr>
        </p:nvSpPr>
        <p:spPr>
          <a:xfrm>
            <a:off x="838200" y="2333297"/>
            <a:ext cx="4619621" cy="3843666"/>
          </a:xfrm>
        </p:spPr>
        <p:txBody>
          <a:bodyPr>
            <a:normAutofit/>
          </a:bodyPr>
          <a:lstStyle/>
          <a:p>
            <a:r>
              <a:rPr lang="en-US" sz="2000" dirty="0"/>
              <a:t>Effective communication about COVID-19 requires clear, concise, and consistent messaging that is based on the latest scientific evidence.</a:t>
            </a:r>
          </a:p>
          <a:p>
            <a:r>
              <a:rPr lang="en-US" sz="2000" dirty="0"/>
              <a:t>Key messages should emphasize the importance of taking preventive measures such as wearing masks, washing hands regularly, and maintaining physical distance from others.</a:t>
            </a:r>
          </a:p>
          <a:p>
            <a:pPr marL="0" indent="0">
              <a:buNone/>
            </a:pPr>
            <a:endParaRPr lang="en-KR" sz="2000" dirty="0"/>
          </a:p>
        </p:txBody>
      </p:sp>
      <p:pic>
        <p:nvPicPr>
          <p:cNvPr id="4" name="Picture 3">
            <a:extLst>
              <a:ext uri="{FF2B5EF4-FFF2-40B4-BE49-F238E27FC236}">
                <a16:creationId xmlns:a16="http://schemas.microsoft.com/office/drawing/2014/main" id="{4BBE1287-9494-6B43-D2DD-24EC5006A3BE}"/>
              </a:ext>
            </a:extLst>
          </p:cNvPr>
          <p:cNvPicPr>
            <a:picLocks noChangeAspect="1"/>
          </p:cNvPicPr>
          <p:nvPr/>
        </p:nvPicPr>
        <p:blipFill rotWithShape="1">
          <a:blip r:embed="rId2"/>
          <a:srcRect r="312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213759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E8A072-7678-0580-61CB-A8E416AC4AAF}"/>
              </a:ext>
            </a:extLst>
          </p:cNvPr>
          <p:cNvSpPr>
            <a:spLocks noGrp="1"/>
          </p:cNvSpPr>
          <p:nvPr>
            <p:ph type="title"/>
          </p:nvPr>
        </p:nvSpPr>
        <p:spPr>
          <a:xfrm>
            <a:off x="6981825" y="1641752"/>
            <a:ext cx="4391024" cy="1323439"/>
          </a:xfrm>
        </p:spPr>
        <p:txBody>
          <a:bodyPr anchor="t">
            <a:normAutofit/>
          </a:bodyPr>
          <a:lstStyle/>
          <a:p>
            <a:r>
              <a:rPr lang="en-US" sz="4000" b="1">
                <a:solidFill>
                  <a:schemeClr val="bg1"/>
                </a:solidFill>
              </a:rPr>
              <a:t>Delivery Channels</a:t>
            </a:r>
            <a:br>
              <a:rPr lang="en-US" sz="4000" b="1">
                <a:solidFill>
                  <a:schemeClr val="bg1"/>
                </a:solidFill>
              </a:rPr>
            </a:br>
            <a:endParaRPr lang="en-KR" sz="4000">
              <a:solidFill>
                <a:schemeClr val="bg1"/>
              </a:solidFill>
            </a:endParaRPr>
          </a:p>
        </p:txBody>
      </p:sp>
      <p:pic>
        <p:nvPicPr>
          <p:cNvPr id="4" name="Picture 3">
            <a:extLst>
              <a:ext uri="{FF2B5EF4-FFF2-40B4-BE49-F238E27FC236}">
                <a16:creationId xmlns:a16="http://schemas.microsoft.com/office/drawing/2014/main" id="{3A03566C-FA2C-B14D-9E44-91FA15A94FBD}"/>
              </a:ext>
            </a:extLst>
          </p:cNvPr>
          <p:cNvPicPr>
            <a:picLocks noChangeAspect="1"/>
          </p:cNvPicPr>
          <p:nvPr/>
        </p:nvPicPr>
        <p:blipFill rotWithShape="1">
          <a:blip r:embed="rId3"/>
          <a:srcRect b="516"/>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11" name="Group 10">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12" name="Freeform: Shape 11">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A14F15E3-FB8F-AECF-4F84-A885B63CD0A4}"/>
              </a:ext>
            </a:extLst>
          </p:cNvPr>
          <p:cNvSpPr>
            <a:spLocks noGrp="1"/>
          </p:cNvSpPr>
          <p:nvPr>
            <p:ph idx="1"/>
          </p:nvPr>
        </p:nvSpPr>
        <p:spPr>
          <a:xfrm>
            <a:off x="6981826" y="3146400"/>
            <a:ext cx="4391024" cy="2682000"/>
          </a:xfrm>
        </p:spPr>
        <p:txBody>
          <a:bodyPr>
            <a:normAutofit/>
          </a:bodyPr>
          <a:lstStyle/>
          <a:p>
            <a:r>
              <a:rPr lang="en-US" sz="1700">
                <a:solidFill>
                  <a:schemeClr val="bg1">
                    <a:alpha val="80000"/>
                  </a:schemeClr>
                </a:solidFill>
              </a:rPr>
              <a:t>To reach a wide audience, it is important to use a variety of delivery channels, including traditional media (TV, radio, newspapers), social media, and community outreach programs.</a:t>
            </a:r>
          </a:p>
          <a:p>
            <a:r>
              <a:rPr lang="en-US" sz="1700">
                <a:solidFill>
                  <a:schemeClr val="bg1">
                    <a:alpha val="80000"/>
                  </a:schemeClr>
                </a:solidFill>
              </a:rPr>
              <a:t>Messages should be tailored to the specific needs and preferences of different audiences, such as older adults, children, and people with disabilities.</a:t>
            </a:r>
          </a:p>
          <a:p>
            <a:endParaRPr lang="en-KR" sz="1700">
              <a:solidFill>
                <a:schemeClr val="bg1">
                  <a:alpha val="80000"/>
                </a:schemeClr>
              </a:solidFill>
            </a:endParaRPr>
          </a:p>
        </p:txBody>
      </p:sp>
    </p:spTree>
    <p:extLst>
      <p:ext uri="{BB962C8B-B14F-4D97-AF65-F5344CB8AC3E}">
        <p14:creationId xmlns:p14="http://schemas.microsoft.com/office/powerpoint/2010/main" val="5841895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452</Words>
  <Application>Microsoft Macintosh PowerPoint</Application>
  <PresentationFormat>Widescreen</PresentationFormat>
  <Paragraphs>26</Paragraphs>
  <Slides>13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Big Data Analysis</vt:lpstr>
      <vt:lpstr>Vaccine hesitancy </vt:lpstr>
      <vt:lpstr>Methodology </vt:lpstr>
      <vt:lpstr>PowerPoint Presentation</vt:lpstr>
      <vt:lpstr>Vaccine Hesitance and acceptance by healthcare provider role</vt:lpstr>
      <vt:lpstr>Vaccine Hesitance and acceptance by country income</vt:lpstr>
      <vt:lpstr>Develop evidence-based communication-</vt:lpstr>
      <vt:lpstr>Key Messages</vt:lpstr>
      <vt:lpstr>Delivery Channels </vt:lpstr>
      <vt:lpstr>Audience Segmentation </vt:lpstr>
      <vt:lpstr>Evaluation </vt:lpstr>
      <vt:lpstr>PowerPoint Presentation</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Analysis</dc:title>
  <dc:creator>blackdevil9043@gmail.com</dc:creator>
  <cp:lastModifiedBy>blackdevil9043@gmail.com</cp:lastModifiedBy>
  <cp:revision>1</cp:revision>
  <dcterms:created xsi:type="dcterms:W3CDTF">2023-05-23T14:34:19Z</dcterms:created>
  <dcterms:modified xsi:type="dcterms:W3CDTF">2023-05-23T15:54:39Z</dcterms:modified>
</cp:coreProperties>
</file>

<file path=docProps/thumbnail.jpeg>
</file>